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4"/>
  </p:notes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3" r:id="rId16"/>
    <p:sldId id="274" r:id="rId17"/>
    <p:sldId id="276" r:id="rId18"/>
    <p:sldId id="279" r:id="rId19"/>
    <p:sldId id="277" r:id="rId20"/>
    <p:sldId id="280" r:id="rId21"/>
    <p:sldId id="275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FFCA0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12/31/19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22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88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54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006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41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59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2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D39914-4CDA-EA45-B1F5-2DA0A91FCB03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D1823-71AC-C84D-B943-8C2A8C50BEB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95EC8F-8918-2F41-8F54-4FBB57B64247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</a:rPr>
              <a:t>data-action-lab.com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data-action-lab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INTRODUCTION, REGRESSION, TIME SERIES ANALYSIS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225"/>
            <a:ext cx="40970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data-action-lab.com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Generalized 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solidFill>
                      <a:srgbClr val="323232"/>
                    </a:solidFill>
                  </a:rPr>
                  <a:t>Generalized linear models </a:t>
                </a:r>
                <a:r>
                  <a:rPr lang="en-CA" dirty="0">
                    <a:solidFill>
                      <a:srgbClr val="323232"/>
                    </a:solidFill>
                  </a:rPr>
                  <a:t>(GLMs) extend linear statistical models by accommodating response variables with </a:t>
                </a:r>
                <a:r>
                  <a:rPr lang="en-CA" b="1" dirty="0">
                    <a:solidFill>
                      <a:srgbClr val="323232"/>
                    </a:solidFill>
                  </a:rPr>
                  <a:t>non-normal</a:t>
                </a:r>
                <a:r>
                  <a:rPr lang="en-CA" dirty="0">
                    <a:solidFill>
                      <a:srgbClr val="323232"/>
                    </a:solidFill>
                  </a:rPr>
                  <a:t> conditional distributions.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Except for the </a:t>
                </a:r>
                <a:r>
                  <a:rPr lang="en-CA" b="1" dirty="0">
                    <a:solidFill>
                      <a:srgbClr val="323232"/>
                    </a:solidFill>
                  </a:rPr>
                  <a:t>error structure</a:t>
                </a:r>
                <a:r>
                  <a:rPr lang="en-CA" dirty="0">
                    <a:solidFill>
                      <a:srgbClr val="323232"/>
                    </a:solidFill>
                  </a:rPr>
                  <a:t>, a GLM is essentially the same as for a linear model: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some distribution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where</a:t>
                </a:r>
                <a14:m>
                  <m:oMath xmlns:m="http://schemas.openxmlformats.org/officeDocument/2006/math">
                    <m:r>
                      <a:rPr lang="en-CA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A GLM therefore consists of three parts:</a:t>
                </a:r>
              </a:p>
              <a:p>
                <a:pPr marL="1143000" lvl="1" indent="-457200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</a:rPr>
                  <a:t>a </a:t>
                </a:r>
                <a:r>
                  <a:rPr lang="en-CA" sz="2000" b="1" dirty="0">
                    <a:solidFill>
                      <a:srgbClr val="323232"/>
                    </a:solidFill>
                  </a:rPr>
                  <a:t>systematic</a:t>
                </a:r>
                <a:r>
                  <a:rPr lang="en-CA" sz="2000" dirty="0">
                    <a:solidFill>
                      <a:srgbClr val="323232"/>
                    </a:solidFill>
                  </a:rPr>
                  <a:t> component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  <a:p>
                <a:pPr marL="1143000" lvl="1" indent="-457200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</a:rPr>
                  <a:t>a </a:t>
                </a:r>
                <a:r>
                  <a:rPr lang="en-CA" sz="2000" b="1" dirty="0">
                    <a:solidFill>
                      <a:srgbClr val="323232"/>
                    </a:solidFill>
                  </a:rPr>
                  <a:t>random</a:t>
                </a:r>
                <a:r>
                  <a:rPr lang="en-CA" sz="2000" dirty="0">
                    <a:solidFill>
                      <a:srgbClr val="323232"/>
                    </a:solidFill>
                  </a:rPr>
                  <a:t> component – specified distribution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000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1143000" lvl="1" indent="-457200" algn="just">
                  <a:lnSpc>
                    <a:spcPct val="100000"/>
                  </a:lnSpc>
                </a:pPr>
                <a:r>
                  <a:rPr lang="en-CA" sz="2000" dirty="0">
                    <a:solidFill>
                      <a:srgbClr val="323232"/>
                    </a:solidFill>
                  </a:rPr>
                  <a:t>a </a:t>
                </a:r>
                <a:r>
                  <a:rPr lang="en-CA" sz="2000" b="1" dirty="0">
                    <a:solidFill>
                      <a:srgbClr val="323232"/>
                    </a:solidFill>
                  </a:rPr>
                  <a:t>link</a:t>
                </a:r>
                <a:r>
                  <a:rPr lang="en-CA" sz="2000" dirty="0">
                    <a:solidFill>
                      <a:srgbClr val="323232"/>
                    </a:solidFill>
                  </a:rPr>
                  <a:t> function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424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Generalized 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We could specify </a:t>
                </a:r>
                <a:r>
                  <a:rPr lang="en-CA" b="1" dirty="0">
                    <a:solidFill>
                      <a:srgbClr val="323232"/>
                    </a:solidFill>
                    <a:latin typeface="Helvetica" pitchFamily="2" charset="0"/>
                  </a:rPr>
                  <a:t>any</a:t>
                </a:r>
                <a:r>
                  <a:rPr lang="en-CA" dirty="0">
                    <a:solidFill>
                      <a:srgbClr val="323232"/>
                    </a:solidFill>
                  </a:rPr>
                  <a:t> distribution for the outcome variable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… 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CA" dirty="0">
                    <a:solidFill>
                      <a:srgbClr val="323232"/>
                    </a:solidFill>
                  </a:rPr>
                  <a:t>but the mathematics of GLM work nicely only for the </a:t>
                </a:r>
                <a:r>
                  <a:rPr lang="en-CA" b="1" dirty="0">
                    <a:solidFill>
                      <a:srgbClr val="323232"/>
                    </a:solidFill>
                    <a:latin typeface="Helvetica" pitchFamily="2" charset="0"/>
                  </a:rPr>
                  <a:t>exponential family</a:t>
                </a:r>
                <a:r>
                  <a:rPr lang="en-CA" dirty="0">
                    <a:solidFill>
                      <a:srgbClr val="323232"/>
                    </a:solidFill>
                  </a:rPr>
                  <a:t> of distributions (most common statistical distributions fall into this family: such as the normal, binomial, Poisson, gamma, and others).</a:t>
                </a:r>
              </a:p>
              <a:p>
                <a:pPr lvl="1" algn="just">
                  <a:lnSpc>
                    <a:spcPct val="110000"/>
                  </a:lnSpc>
                </a:pPr>
                <a:endParaRPr lang="en-CA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Linear regression is an example of GLM: </a:t>
                </a:r>
              </a:p>
              <a:p>
                <a:pPr lvl="1" algn="just"/>
                <a:r>
                  <a:rPr lang="en-CA" sz="2000" dirty="0">
                    <a:solidFill>
                      <a:srgbClr val="323232"/>
                    </a:solidFill>
                  </a:rPr>
                  <a:t>systematic component: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  <a:p>
                <a:pPr lvl="1" algn="just"/>
                <a:r>
                  <a:rPr lang="en-CA" sz="2000" dirty="0">
                    <a:solidFill>
                      <a:srgbClr val="323232"/>
                    </a:solidFill>
                  </a:rPr>
                  <a:t>random component: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, </m:t>
                        </m:r>
                        <m:sSup>
                          <m:sSupPr>
                            <m:ctrlP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CA" sz="20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CA" sz="2000" dirty="0">
                  <a:solidFill>
                    <a:srgbClr val="323232"/>
                  </a:solidFill>
                </a:endParaRPr>
              </a:p>
              <a:p>
                <a:pPr lvl="1" algn="just"/>
                <a:r>
                  <a:rPr lang="en-CA" sz="2000" dirty="0">
                    <a:solidFill>
                      <a:srgbClr val="323232"/>
                    </a:solidFill>
                  </a:rPr>
                  <a:t>link: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0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0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sz="2000" dirty="0">
                    <a:solidFill>
                      <a:srgbClr val="323232"/>
                    </a:solidFill>
                  </a:rPr>
                  <a:t>, the identity link </a:t>
                </a:r>
                <a:endParaRPr lang="en-CA" sz="2000" b="1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r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8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EXAMPLE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  <a:latin typeface="Helvetica" pitchFamily="2" charset="0"/>
                  </a:rPr>
                  <a:t>I</a:t>
                </a:r>
                <a:r>
                  <a:rPr lang="en-US" dirty="0">
                    <a:solidFill>
                      <a:srgbClr val="323232"/>
                    </a:solidFill>
                  </a:rPr>
                  <a:t>n the early stages of an epidemic, the rate at which new cases occur increases exponentially through time.</a:t>
                </a:r>
              </a:p>
              <a:p>
                <a:pPr algn="just">
                  <a:lnSpc>
                    <a:spcPct val="110000"/>
                  </a:lnSpc>
                </a:pP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is the expected number of new cases on day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, a model taking the form 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might be appropriate. If we take the log of both sides, we get</a:t>
                </a:r>
              </a:p>
              <a:p>
                <a:pPr algn="just">
                  <a:lnSpc>
                    <a:spcPct val="110000"/>
                  </a:lnSpc>
                </a:pPr>
                <a:endParaRPr lang="en-US" sz="1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A" i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CA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dirty="0">
                  <a:solidFill>
                    <a:srgbClr val="323232"/>
                  </a:solidFill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US" sz="1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Furthermore, since the we measure the number of new cases (a count), the </a:t>
                </a:r>
                <a:r>
                  <a:rPr lang="en-US" b="1" dirty="0">
                    <a:solidFill>
                      <a:srgbClr val="323232"/>
                    </a:solidFill>
                  </a:rPr>
                  <a:t>Poisson </a:t>
                </a:r>
                <a:r>
                  <a:rPr lang="en-US" dirty="0">
                    <a:solidFill>
                      <a:srgbClr val="323232"/>
                    </a:solidFill>
                  </a:rPr>
                  <a:t>distribution</a:t>
                </a:r>
                <a:r>
                  <a:rPr lang="en-US" b="1" dirty="0">
                    <a:solidFill>
                      <a:srgbClr val="323232"/>
                    </a:solidFill>
                  </a:rPr>
                  <a:t> </a:t>
                </a:r>
                <a:r>
                  <a:rPr lang="en-US" dirty="0">
                    <a:solidFill>
                      <a:srgbClr val="323232"/>
                    </a:solidFill>
                  </a:rPr>
                  <a:t>could be a reasonable choice.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t="-736" r="-829" b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C03F753-21D6-654F-9803-8F7531928F5A}"/>
              </a:ext>
            </a:extLst>
          </p:cNvPr>
          <p:cNvSpPr txBox="1"/>
          <p:nvPr/>
        </p:nvSpPr>
        <p:spPr>
          <a:xfrm>
            <a:off x="7366162" y="5150704"/>
            <a:ext cx="259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Dagny OT" panose="020B0504020201020104" pitchFamily="34" charset="77"/>
              </a:rPr>
              <a:t>systematic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90503-D5BA-1549-9421-D7EDA47D8318}"/>
              </a:ext>
            </a:extLst>
          </p:cNvPr>
          <p:cNvSpPr txBox="1"/>
          <p:nvPr/>
        </p:nvSpPr>
        <p:spPr>
          <a:xfrm>
            <a:off x="2937399" y="5150704"/>
            <a:ext cx="53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Dagny OT" panose="020B0504020201020104" pitchFamily="34" charset="0"/>
              </a:rPr>
              <a:t>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7522-0205-B74A-950C-C9C3F9EF9E90}"/>
              </a:ext>
            </a:extLst>
          </p:cNvPr>
          <p:cNvSpPr txBox="1"/>
          <p:nvPr/>
        </p:nvSpPr>
        <p:spPr>
          <a:xfrm>
            <a:off x="9875628" y="5749904"/>
            <a:ext cx="222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Dagny OT" panose="020B0504020201020104" pitchFamily="34" charset="77"/>
              </a:rPr>
              <a:t>random component</a:t>
            </a:r>
          </a:p>
        </p:txBody>
      </p:sp>
    </p:spTree>
    <p:extLst>
      <p:ext uri="{BB962C8B-B14F-4D97-AF65-F5344CB8AC3E}">
        <p14:creationId xmlns:p14="http://schemas.microsoft.com/office/powerpoint/2010/main" val="321734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Advantages of GLM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No need to transform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solidFill>
                      <a:srgbClr val="323232"/>
                    </a:solidFill>
                  </a:rPr>
                  <a:t> to have a normal distribution</a:t>
                </a: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Choice of link is </a:t>
                </a:r>
                <a:r>
                  <a:rPr lang="en-US" b="1" dirty="0">
                    <a:solidFill>
                      <a:srgbClr val="323232"/>
                    </a:solidFill>
                  </a:rPr>
                  <a:t>separate</a:t>
                </a:r>
                <a:r>
                  <a:rPr lang="en-US" dirty="0">
                    <a:solidFill>
                      <a:srgbClr val="323232"/>
                    </a:solidFill>
                  </a:rPr>
                  <a:t> from the choice of random component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dirty="0">
                    <a:solidFill>
                      <a:srgbClr val="323232"/>
                    </a:solidFill>
                  </a:rPr>
                  <a:t>more modeling flexibility</a:t>
                </a: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If link produces </a:t>
                </a:r>
                <a:r>
                  <a:rPr lang="en-US" b="1" dirty="0">
                    <a:solidFill>
                      <a:srgbClr val="323232"/>
                    </a:solidFill>
                  </a:rPr>
                  <a:t>additive effects</a:t>
                </a:r>
                <a:r>
                  <a:rPr lang="en-US" dirty="0">
                    <a:solidFill>
                      <a:srgbClr val="323232"/>
                    </a:solidFill>
                  </a:rPr>
                  <a:t>, no need for constant variance</a:t>
                </a:r>
                <a:endParaRPr lang="en-US" sz="5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Models are fitted via ML estimation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dirty="0">
                    <a:solidFill>
                      <a:srgbClr val="323232"/>
                    </a:solidFill>
                  </a:rPr>
                  <a:t>optimal properties of the estimators</a:t>
                </a:r>
                <a:endParaRPr lang="en-US" sz="100" b="1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b="1" dirty="0">
                    <a:solidFill>
                      <a:srgbClr val="323232"/>
                    </a:solidFill>
                  </a:rPr>
                  <a:t>Inference tools </a:t>
                </a:r>
                <a:r>
                  <a:rPr lang="en-US" dirty="0">
                    <a:solidFill>
                      <a:srgbClr val="323232"/>
                    </a:solidFill>
                  </a:rPr>
                  <a:t>and </a:t>
                </a:r>
                <a:r>
                  <a:rPr lang="en-US" b="1" dirty="0">
                    <a:solidFill>
                      <a:srgbClr val="323232"/>
                    </a:solidFill>
                  </a:rPr>
                  <a:t>model checks </a:t>
                </a:r>
                <a:r>
                  <a:rPr lang="en-US" dirty="0">
                    <a:solidFill>
                      <a:srgbClr val="323232"/>
                    </a:solidFill>
                  </a:rPr>
                  <a:t>apply to other GLMs 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US" dirty="0">
                    <a:solidFill>
                      <a:srgbClr val="323232"/>
                    </a:solidFill>
                  </a:rPr>
                  <a:t>Wald ratio test, likelihood ratio test, deviance, residuals, confidence intervals, etc.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>
                    <a:solidFill>
                      <a:srgbClr val="323232"/>
                    </a:solidFill>
                  </a:rPr>
                  <a:t>See</a:t>
                </a:r>
                <a:r>
                  <a:rPr lang="en-US" dirty="0">
                    <a:solidFill>
                      <a:srgbClr val="323232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dirty="0">
                    <a:solidFill>
                      <a:srgbClr val="32323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PROC GENMOD </a:t>
                </a:r>
                <a:r>
                  <a:rPr lang="en-US" dirty="0">
                    <a:solidFill>
                      <a:srgbClr val="323232"/>
                    </a:solidFill>
                  </a:rPr>
                  <a:t>in SAS,  or</a:t>
                </a:r>
                <a:r>
                  <a:rPr lang="en-US" dirty="0">
                    <a:solidFill>
                      <a:srgbClr val="323232"/>
                    </a:solidFill>
                    <a:latin typeface="Helvetica Light" panose="020B0403020202020204" pitchFamily="34" charset="0"/>
                  </a:rPr>
                  <a:t> </a:t>
                </a:r>
                <a:r>
                  <a:rPr lang="en-US" dirty="0">
                    <a:solidFill>
                      <a:srgbClr val="323232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glm()</a:t>
                </a:r>
                <a:r>
                  <a:rPr lang="en-US" dirty="0">
                    <a:solidFill>
                      <a:srgbClr val="323232"/>
                    </a:solidFill>
                    <a:latin typeface="Helvetica Light" panose="020B040302020202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en-US" dirty="0">
                    <a:solidFill>
                      <a:srgbClr val="323232"/>
                    </a:solidFill>
                  </a:rPr>
                  <a:t>in 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t="-3829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93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DC3F33-4FFE-ED4C-9BF0-E7E95BB3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EXERCISE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0415F-B63D-41AB-8074-E1CEF9DD5B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127414" cy="4140767"/>
              </a:xfrm>
            </p:spPr>
            <p:txBody>
              <a:bodyPr>
                <a:normAutofit fontScale="92500"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  <a:latin typeface="Helvetica" pitchFamily="2" charset="0"/>
                  </a:rPr>
                  <a:t>A</a:t>
                </a:r>
                <a:r>
                  <a:rPr lang="en-CA" sz="2600" dirty="0">
                    <a:solidFill>
                      <a:srgbClr val="323232"/>
                    </a:solidFill>
                  </a:rPr>
                  <a:t>n auto part is manufactured by a company once a month in lots that vary in size as demand fluctuates. The data below represent observations on lot size (</a:t>
                </a:r>
                <a14:m>
                  <m:oMath xmlns:m="http://schemas.openxmlformats.org/officeDocument/2006/math"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), and number of employee-hours of labor (</a:t>
                </a:r>
                <a14:m>
                  <m:oMath xmlns:m="http://schemas.openxmlformats.org/officeDocument/2006/math"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) for 10 recent production runs.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1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600" dirty="0">
                    <a:solidFill>
                      <a:srgbClr val="323232"/>
                    </a:solidFill>
                  </a:rPr>
                  <a:t>Fit a simple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6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600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CA" sz="2600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CA" sz="260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60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sz="2600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 if the observations are: </a:t>
                </a:r>
                <a:endParaRPr lang="en-CA" sz="2600" b="1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600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CA" sz="26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600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sz="2600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73,50,128,170,87,108,135,69,148,132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CA" sz="2600" b="0" i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CA" sz="2600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600" b="0" i="1" dirty="0">
                  <a:solidFill>
                    <a:srgbClr val="323232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sz="2600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CA" sz="2600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sz="2600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20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80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40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70</m:t>
                            </m:r>
                            <m:r>
                              <a:rPr lang="en-CA" sz="2600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A" sz="2600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60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CA" sz="2600" i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CA" sz="2600" dirty="0">
                    <a:solidFill>
                      <a:srgbClr val="323232"/>
                    </a:solidFill>
                  </a:rPr>
                  <a:t>. </a:t>
                </a:r>
                <a:endParaRPr lang="en-CA" sz="2600" b="1" dirty="0">
                  <a:solidFill>
                    <a:srgbClr val="32323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70415F-B63D-41AB-8074-E1CEF9DD5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127414" cy="4140767"/>
              </a:xfrm>
              <a:blipFill>
                <a:blip r:embed="rId3"/>
                <a:stretch>
                  <a:fillRect l="-821" r="-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96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Matter of Time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1" y="1886186"/>
            <a:ext cx="7177706" cy="4140767"/>
          </a:xfrm>
        </p:spPr>
        <p:txBody>
          <a:bodyPr/>
          <a:lstStyle/>
          <a:p>
            <a:pPr algn="just"/>
            <a:r>
              <a:rPr lang="en-US" dirty="0"/>
              <a:t>When one of our independent variables is </a:t>
            </a:r>
            <a:r>
              <a:rPr lang="en-US" b="1" dirty="0"/>
              <a:t>time</a:t>
            </a:r>
            <a:r>
              <a:rPr lang="en-US" dirty="0"/>
              <a:t>, we can use specialized techniques to model the relationships </a:t>
            </a:r>
            <a:r>
              <a:rPr lang="en-US" b="1" dirty="0"/>
              <a:t>between time and other variables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This is referred to as time series analysis.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79338" y="6234725"/>
            <a:ext cx="360746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Rauantiques [CC BY-SA 4.0 (https://creativecommons.org/licenses/by-sa/4.0)]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02" y="1812278"/>
            <a:ext cx="3493609" cy="4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1191" y="1848041"/>
            <a:ext cx="4944533" cy="4525963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/>
              <a:t>A simple time series has two variables: a time variable, and second variable</a:t>
            </a:r>
          </a:p>
          <a:p>
            <a:r>
              <a:rPr lang="en-US" sz="3800" dirty="0"/>
              <a:t>What is the pattern of behaviour of this second variable over time? </a:t>
            </a:r>
          </a:p>
          <a:p>
            <a:r>
              <a:rPr lang="en-US" sz="3800" dirty="0"/>
              <a:t>Can we use this information to forecast the behaviour of the variable in the future?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562" y="2189391"/>
            <a:ext cx="6244211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1"/>
            <a:ext cx="5571067" cy="4800599"/>
          </a:xfrm>
        </p:spPr>
        <p:txBody>
          <a:bodyPr>
            <a:noAutofit/>
          </a:bodyPr>
          <a:lstStyle/>
          <a:p>
            <a:r>
              <a:rPr lang="en-US" dirty="0"/>
              <a:t>The goal here is our familiar analysis goal: </a:t>
            </a:r>
          </a:p>
          <a:p>
            <a:pPr lvl="1"/>
            <a:r>
              <a:rPr lang="en-US" sz="2400" dirty="0"/>
              <a:t>find patterns in the data</a:t>
            </a:r>
          </a:p>
          <a:p>
            <a:pPr lvl="1"/>
            <a:r>
              <a:rPr lang="en-US" sz="2400" dirty="0"/>
              <a:t>create a (mathematical) model that captures the essence of these patterns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42" y="1940981"/>
            <a:ext cx="5290603" cy="393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414321"/>
            <a:ext cx="5571067" cy="4800599"/>
          </a:xfrm>
        </p:spPr>
        <p:txBody>
          <a:bodyPr>
            <a:noAutofit/>
          </a:bodyPr>
          <a:lstStyle/>
          <a:p>
            <a:r>
              <a:rPr lang="en-US" dirty="0"/>
              <a:t>The patterns can be quite complex – some ‘fancy’ analysis typically required!</a:t>
            </a:r>
          </a:p>
          <a:p>
            <a:r>
              <a:rPr lang="en-US" dirty="0"/>
              <a:t>In particular – the overall series can often be broken down into being made up of multiple </a:t>
            </a:r>
            <a:r>
              <a:rPr lang="en-US" u="sng" dirty="0"/>
              <a:t>component models</a:t>
            </a:r>
            <a:r>
              <a:rPr lang="en-US" dirty="0"/>
              <a:t>.</a:t>
            </a:r>
          </a:p>
          <a:p>
            <a:r>
              <a:rPr lang="en-US" dirty="0"/>
              <a:t>Common techniques involve moving averages – e.g. ARIMA.</a:t>
            </a:r>
          </a:p>
          <a:p>
            <a:r>
              <a:rPr lang="en-US" dirty="0"/>
              <a:t>There are software libraries that can help!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455" y="1940981"/>
            <a:ext cx="5290603" cy="393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AN ATTAINABLE GOAL?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828573" cy="4140767"/>
          </a:xfrm>
        </p:spPr>
        <p:txBody>
          <a:bodyPr/>
          <a:lstStyle/>
          <a:p>
            <a:r>
              <a:rPr lang="en-US" dirty="0"/>
              <a:t>We are better at predicting than we might admit. </a:t>
            </a:r>
          </a:p>
          <a:p>
            <a:r>
              <a:rPr lang="en-US" dirty="0"/>
              <a:t>As well, we often set up our environment so that it is more predictable.</a:t>
            </a:r>
          </a:p>
          <a:p>
            <a:r>
              <a:rPr lang="en-US" dirty="0"/>
              <a:t>At the same time, we continue to try to push the boundaries of what we are able to predict.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343" y="1912469"/>
            <a:ext cx="5208790" cy="404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6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PREDICTION STRATEGIES?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7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Kids On the PREDICTION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is a tried and true strategy for prediction.</a:t>
            </a:r>
          </a:p>
          <a:p>
            <a:r>
              <a:rPr lang="en-US" dirty="0"/>
              <a:t>Regression techniques frequently rely on certain assumptions – e.g. about the appropriate underlying model.</a:t>
            </a:r>
          </a:p>
          <a:p>
            <a:r>
              <a:rPr lang="en-US" dirty="0"/>
              <a:t>Are there other techniques that might be useful for prediction?</a:t>
            </a:r>
          </a:p>
          <a:p>
            <a:r>
              <a:rPr lang="en-US" dirty="0"/>
              <a:t>Enter machine learning techniques.</a:t>
            </a:r>
          </a:p>
          <a:p>
            <a:r>
              <a:rPr lang="en-US" dirty="0"/>
              <a:t>Right now, neural network are a popular predictive technique.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2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4" name="Picture 3" descr="2layer_network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88" y="2139726"/>
            <a:ext cx="8489440" cy="36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SOOTHSAYERS, FORTUNE TELLERS AND PROGNOSTICATORS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8473161" cy="4140767"/>
          </a:xfrm>
        </p:spPr>
        <p:txBody>
          <a:bodyPr/>
          <a:lstStyle/>
          <a:p>
            <a:r>
              <a:rPr lang="en-US" dirty="0"/>
              <a:t>Over time, we have tried many strategies to predict the future:</a:t>
            </a:r>
          </a:p>
          <a:p>
            <a:r>
              <a:rPr lang="en-US" dirty="0"/>
              <a:t>	Divination</a:t>
            </a:r>
          </a:p>
          <a:p>
            <a:r>
              <a:rPr lang="en-US" dirty="0"/>
              <a:t>	Rituals</a:t>
            </a:r>
          </a:p>
          <a:p>
            <a:r>
              <a:rPr lang="en-US" dirty="0"/>
              <a:t>	Dreams and Trances</a:t>
            </a:r>
          </a:p>
          <a:p>
            <a:r>
              <a:rPr lang="en-US" dirty="0"/>
              <a:t>Our enjoyment of games of chance suggest that sometimes we like an element of not knowing.</a:t>
            </a:r>
          </a:p>
          <a:p>
            <a:r>
              <a:rPr lang="en-US" dirty="0"/>
              <a:t>The development of probability and statistics offered up a way to </a:t>
            </a:r>
            <a:r>
              <a:rPr lang="en-US" b="1" dirty="0"/>
              <a:t>quantify what we do know</a:t>
            </a:r>
            <a:r>
              <a:rPr lang="en-US" dirty="0"/>
              <a:t>, and </a:t>
            </a:r>
            <a:r>
              <a:rPr lang="en-US" b="1" dirty="0"/>
              <a:t>formalize</a:t>
            </a:r>
            <a:r>
              <a:rPr lang="en-US" dirty="0"/>
              <a:t> our efforts </a:t>
            </a:r>
            <a:r>
              <a:rPr lang="en-US" b="1" dirty="0"/>
              <a:t>to predict what we don’t know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83" y="1807882"/>
            <a:ext cx="2465888" cy="43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147" y="2405529"/>
            <a:ext cx="2824488" cy="3257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360701"/>
            <a:ext cx="8936336" cy="4168585"/>
          </a:xfrm>
        </p:spPr>
        <p:txBody>
          <a:bodyPr/>
          <a:lstStyle/>
          <a:p>
            <a:r>
              <a:rPr lang="en-US" b="1" dirty="0"/>
              <a:t>Prior to 1700s</a:t>
            </a:r>
            <a:r>
              <a:rPr lang="en-US" dirty="0"/>
              <a:t>: Many cultures around the world develop concepts relating to possible combinations and permutations of events, as well as the odds of events happening.</a:t>
            </a:r>
          </a:p>
          <a:p>
            <a:r>
              <a:rPr lang="en-US" b="1" dirty="0"/>
              <a:t>1700s</a:t>
            </a:r>
            <a:r>
              <a:rPr lang="en-US" dirty="0"/>
              <a:t>: Probability starts to have a sound mathematical basis (e.g. concept of an expected value).</a:t>
            </a:r>
          </a:p>
          <a:p>
            <a:r>
              <a:rPr lang="en-US" b="1" dirty="0"/>
              <a:t>1800s</a:t>
            </a:r>
            <a:r>
              <a:rPr lang="en-US" dirty="0"/>
              <a:t>: A variety of fundamental concepts and tenets of modern probability theory are developed.</a:t>
            </a:r>
          </a:p>
          <a:p>
            <a:r>
              <a:rPr lang="en-US" b="1" dirty="0"/>
              <a:t>1900s</a:t>
            </a:r>
            <a:r>
              <a:rPr lang="en-US" dirty="0"/>
              <a:t>: Statistics becomes more fully integrated into the scientific method. The frequentist vs Bayesian debate emerges.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77310" y="6259521"/>
            <a:ext cx="42731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Art: Steaphan Greene [CC BY-SA 3.0 (https://creativecommons.org/licenses/by-sa/3.0)]</a:t>
            </a:r>
          </a:p>
        </p:txBody>
      </p:sp>
    </p:spTree>
    <p:extLst>
      <p:ext uri="{BB962C8B-B14F-4D97-AF65-F5344CB8AC3E}">
        <p14:creationId xmlns:p14="http://schemas.microsoft.com/office/powerpoint/2010/main" val="9429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 – The Basics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 – Some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2" y="2180496"/>
            <a:ext cx="7177705" cy="4140767"/>
          </a:xfrm>
        </p:spPr>
        <p:txBody>
          <a:bodyPr/>
          <a:lstStyle/>
          <a:p>
            <a:r>
              <a:rPr lang="en-US" dirty="0"/>
              <a:t>Devised by Legendre and Gauss, independently, in the context of analyzing astronomical observations.</a:t>
            </a:r>
          </a:p>
          <a:p>
            <a:r>
              <a:rPr lang="en-US" dirty="0"/>
              <a:t>Galton coined the term ‘regression’ with respect to a specific biological context (relating to human height)</a:t>
            </a:r>
          </a:p>
          <a:p>
            <a:r>
              <a:rPr lang="en-US" dirty="0"/>
              <a:t>This term stuck, however. It is now used more generally to describe </a:t>
            </a:r>
            <a:r>
              <a:rPr lang="en-US" b="1" dirty="0"/>
              <a:t>estimating the relationship between a dependent and independent variables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959" y="2368876"/>
            <a:ext cx="3808321" cy="31299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10649" y="6016972"/>
            <a:ext cx="484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(https://en.wikipedia.org/wiki/Regression_analysis)</a:t>
            </a:r>
          </a:p>
        </p:txBody>
      </p:sp>
    </p:spTree>
    <p:extLst>
      <p:ext uri="{BB962C8B-B14F-4D97-AF65-F5344CB8AC3E}">
        <p14:creationId xmlns:p14="http://schemas.microsoft.com/office/powerpoint/2010/main" val="35472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1B844E1-F38D-2E4D-A852-47A9F801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Regression Modeling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data structure of a general modeling task</a:t>
                </a:r>
                <a:br>
                  <a:rPr lang="en-CA" dirty="0">
                    <a:solidFill>
                      <a:srgbClr val="323232"/>
                    </a:solidFill>
                  </a:rPr>
                </a:br>
                <a:r>
                  <a:rPr lang="en-CA" dirty="0">
                    <a:solidFill>
                      <a:srgbClr val="323232"/>
                    </a:solidFill>
                  </a:rPr>
                  <a:t>is represented by </a:t>
                </a:r>
              </a:p>
              <a:p>
                <a:pPr>
                  <a:lnSpc>
                    <a:spcPct val="110000"/>
                  </a:lnSpc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We consider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b="0" i="0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independent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</a:t>
                </a:r>
                <a:br>
                  <a:rPr lang="en-CA" dirty="0">
                    <a:solidFill>
                      <a:srgbClr val="323232"/>
                    </a:solidFill>
                  </a:rPr>
                </a:br>
                <a:r>
                  <a:rPr lang="en-CA" dirty="0">
                    <a:solidFill>
                      <a:srgbClr val="323232"/>
                    </a:solidFill>
                  </a:rPr>
                  <a:t>to try to predict the dependent variable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.  </a:t>
                </a:r>
                <a:br>
                  <a:rPr lang="en-CA" dirty="0">
                    <a:solidFill>
                      <a:srgbClr val="323232"/>
                    </a:solidFill>
                  </a:rPr>
                </a:b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In order to simplify the discussion in the following, we introduce the matrix notation </a:t>
                </a: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m:rPr>
                        <m:lit/>
                      </m:rP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d>
                      <m:dPr>
                        <m:begChr m:val="["/>
                        <m:endChr m:val="]"/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the # of observations and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is the # of independent variables.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53" y="2501375"/>
            <a:ext cx="3063791" cy="208000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C949F9-F8F1-B940-BF28-25083EAEBE92}"/>
              </a:ext>
            </a:extLst>
          </p:cNvPr>
          <p:cNvCxnSpPr/>
          <p:nvPr/>
        </p:nvCxnSpPr>
        <p:spPr>
          <a:xfrm>
            <a:off x="3084525" y="3158600"/>
            <a:ext cx="45191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0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The basic assumption of linear regression is that the dependent variable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can be </a:t>
                </a:r>
                <a:r>
                  <a:rPr lang="en-CA" b="1" dirty="0">
                    <a:solidFill>
                      <a:srgbClr val="323232"/>
                    </a:solidFill>
                  </a:rPr>
                  <a:t>approximated</a:t>
                </a:r>
                <a:r>
                  <a:rPr lang="en-CA" dirty="0">
                    <a:solidFill>
                      <a:srgbClr val="323232"/>
                    </a:solidFill>
                  </a:rPr>
                  <a:t> by a linear combination of the independent variables as follows: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b="1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is to be determined based on the training set, and for which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</a:rPr>
                        <m:t>E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 </m:t>
                      </m:r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323232"/>
                          </a:solidFill>
                          <a:ea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  <m:sSup>
                            <m:sSupPr>
                              <m:ctrlPr>
                                <a:rPr lang="en-CA" b="1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1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CA" b="0" dirty="0">
                  <a:solidFill>
                    <a:srgbClr val="323232"/>
                  </a:solidFill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Typically, the errors are also assumed to be normally distributed, that is 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CA" b="1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41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 Light" charset="0"/>
                <a:cs typeface="Helvetica Light" charset="0"/>
              </a:rPr>
              <a:t>Linear Regression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CA" b="0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the estimate of the true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, the </a:t>
                </a:r>
                <a:r>
                  <a:rPr lang="en-CA" b="1" dirty="0">
                    <a:solidFill>
                      <a:srgbClr val="323232"/>
                    </a:solidFill>
                  </a:rPr>
                  <a:t>linear regression</a:t>
                </a:r>
                <a:r>
                  <a:rPr lang="en-CA" dirty="0">
                    <a:solidFill>
                      <a:srgbClr val="323232"/>
                    </a:solidFill>
                  </a:rPr>
                  <a:t> model associated with the data is 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</m:acc>
                      <m:d>
                        <m:d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1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b="0" i="1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CA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In matrix form, the regression problem requires a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</m:acc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to the </a:t>
                </a:r>
                <a:r>
                  <a:rPr lang="en-CA" b="1" dirty="0">
                    <a:solidFill>
                      <a:srgbClr val="323232"/>
                    </a:solidFill>
                  </a:rPr>
                  <a:t>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CA" dirty="0">
                  <a:solidFill>
                    <a:srgbClr val="323232"/>
                  </a:solidFill>
                </a:endParaRPr>
              </a:p>
              <a:p>
                <a:pPr algn="just">
                  <a:lnSpc>
                    <a:spcPct val="110000"/>
                  </a:lnSpc>
                </a:pPr>
                <a:endParaRPr lang="en-CA" sz="1000" dirty="0">
                  <a:solidFill>
                    <a:srgbClr val="323232"/>
                  </a:solidFill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CA" dirty="0">
                    <a:solidFill>
                      <a:srgbClr val="323232"/>
                    </a:solidFill>
                  </a:rPr>
                  <a:t>When the symmetric positive definite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invertible, the fitted coefficient is simply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CA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CA" b="1" i="1">
                                    <a:solidFill>
                                      <a:srgbClr val="32323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acc>
                            <m:r>
                              <a:rPr lang="en-CA" b="0" i="1" smtClean="0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1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rgbClr val="323232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). Note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1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CA" i="1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CA" b="1" i="1">
                        <a:solidFill>
                          <a:srgbClr val="323232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a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CA" i="1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matrix, which makes the inversion “easier” to compute, relatively speaking, when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rgbClr val="32323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dirty="0">
                    <a:solidFill>
                      <a:srgbClr val="323232"/>
                    </a:solidFill>
                  </a:rPr>
                  <a:t> is large.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5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Custom 15">
      <a:dk1>
        <a:srgbClr val="39302A"/>
      </a:dk1>
      <a:lt1>
        <a:sysClr val="window" lastClr="FFFFFF"/>
      </a:lt1>
      <a:dk2>
        <a:srgbClr val="A79588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3210</TotalTime>
  <Words>1312</Words>
  <Application>Microsoft Macintosh PowerPoint</Application>
  <PresentationFormat>Widescreen</PresentationFormat>
  <Paragraphs>125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Cambria Math</vt:lpstr>
      <vt:lpstr>Courier New</vt:lpstr>
      <vt:lpstr>Dagny OT</vt:lpstr>
      <vt:lpstr>Gill Sans MT</vt:lpstr>
      <vt:lpstr>Helvetica</vt:lpstr>
      <vt:lpstr>Helvetica Light</vt:lpstr>
      <vt:lpstr>Wingdings 2</vt:lpstr>
      <vt:lpstr>Dividend</vt:lpstr>
      <vt:lpstr>PREDICTIVE ANALYSIS</vt:lpstr>
      <vt:lpstr>PREDICTION – AN ATTAINABLE GOAL?</vt:lpstr>
      <vt:lpstr>SOOTHSAYERS, FORTUNE TELLERS AND PROGNOSTICATORS</vt:lpstr>
      <vt:lpstr>History of PROBABILITY</vt:lpstr>
      <vt:lpstr>Regression Analysis – The Basics</vt:lpstr>
      <vt:lpstr>Regression Analysis – Some Background</vt:lpstr>
      <vt:lpstr>Regression Modeling</vt:lpstr>
      <vt:lpstr>Linear Regression</vt:lpstr>
      <vt:lpstr>Linear Regression</vt:lpstr>
      <vt:lpstr>Generalized Linear Regression</vt:lpstr>
      <vt:lpstr>Generalized Linear Regression</vt:lpstr>
      <vt:lpstr>EXAMPLE</vt:lpstr>
      <vt:lpstr>Advantages of GLM</vt:lpstr>
      <vt:lpstr>EXERCISE</vt:lpstr>
      <vt:lpstr>Time Series Analysis</vt:lpstr>
      <vt:lpstr>A Matter of Time</vt:lpstr>
      <vt:lpstr>Time Series Analysis</vt:lpstr>
      <vt:lpstr>Temporal Patterns</vt:lpstr>
      <vt:lpstr>Temporal Patterns</vt:lpstr>
      <vt:lpstr>OTHER PREDICTION STRATEGIES?</vt:lpstr>
      <vt:lpstr>The New Kids On the PREDICTION BLOCK</vt:lpstr>
      <vt:lpstr>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176</cp:revision>
  <dcterms:created xsi:type="dcterms:W3CDTF">2018-12-12T19:39:04Z</dcterms:created>
  <dcterms:modified xsi:type="dcterms:W3CDTF">2020-01-01T18:57:02Z</dcterms:modified>
</cp:coreProperties>
</file>